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7" r:id="rId5"/>
    <p:sldId id="258" r:id="rId6"/>
    <p:sldId id="259" r:id="rId7"/>
    <p:sldId id="260"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p:scale>
          <a:sx n="87" d="100"/>
          <a:sy n="87" d="100"/>
        </p:scale>
        <p:origin x="-7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B0C74E3-FCF4-4096-A492-7069F4AF1CCB}"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1740571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0C74E3-FCF4-4096-A492-7069F4AF1CCB}"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169543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0C74E3-FCF4-4096-A492-7069F4AF1CCB}"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3131247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0C74E3-FCF4-4096-A492-7069F4AF1CCB}"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3452168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0C74E3-FCF4-4096-A492-7069F4AF1CCB}" type="datetimeFigureOut">
              <a:rPr lang="en-GB" smtClean="0"/>
              <a:t>02/05/2017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3288341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B0C74E3-FCF4-4096-A492-7069F4AF1CCB}" type="datetimeFigureOut">
              <a:rPr lang="en-GB" smtClean="0"/>
              <a:t>02/05/2017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2033899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B0C74E3-FCF4-4096-A492-7069F4AF1CCB}" type="datetimeFigureOut">
              <a:rPr lang="en-GB" smtClean="0"/>
              <a:t>02/05/2017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398777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B0C74E3-FCF4-4096-A492-7069F4AF1CCB}" type="datetimeFigureOut">
              <a:rPr lang="en-GB" smtClean="0"/>
              <a:t>02/05/2017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1308492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0C74E3-FCF4-4096-A492-7069F4AF1CCB}" type="datetimeFigureOut">
              <a:rPr lang="en-GB" smtClean="0"/>
              <a:t>02/05/2017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1480265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C74E3-FCF4-4096-A492-7069F4AF1CCB}" type="datetimeFigureOut">
              <a:rPr lang="en-GB" smtClean="0"/>
              <a:t>02/05/2017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176304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C74E3-FCF4-4096-A492-7069F4AF1CCB}" type="datetimeFigureOut">
              <a:rPr lang="en-GB" smtClean="0"/>
              <a:t>02/05/2017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84AEF3-5A53-4C37-8E27-B2DFB95702B4}" type="slidenum">
              <a:rPr lang="en-GB" smtClean="0"/>
              <a:t>‹#›</a:t>
            </a:fld>
            <a:endParaRPr lang="en-GB"/>
          </a:p>
        </p:txBody>
      </p:sp>
    </p:spTree>
    <p:extLst>
      <p:ext uri="{BB962C8B-B14F-4D97-AF65-F5344CB8AC3E}">
        <p14:creationId xmlns:p14="http://schemas.microsoft.com/office/powerpoint/2010/main" val="557872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0C74E3-FCF4-4096-A492-7069F4AF1CCB}" type="datetimeFigureOut">
              <a:rPr lang="en-GB" smtClean="0"/>
              <a:t>02/05/2017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84AEF3-5A53-4C37-8E27-B2DFB95702B4}" type="slidenum">
              <a:rPr lang="en-GB" smtClean="0"/>
              <a:t>‹#›</a:t>
            </a:fld>
            <a:endParaRPr lang="en-GB"/>
          </a:p>
        </p:txBody>
      </p:sp>
    </p:spTree>
    <p:extLst>
      <p:ext uri="{BB962C8B-B14F-4D97-AF65-F5344CB8AC3E}">
        <p14:creationId xmlns:p14="http://schemas.microsoft.com/office/powerpoint/2010/main" val="267614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nationalcrimeagency.gov.uk/crime-threats/kidnap-and-extortion/sextortion"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glish.cctv.com/2016/12/01/VIDEfJhi5unB1ZzaDt3fsZ2r161201.shtml" TargetMode="External"/><Relationship Id="rId2" Type="http://schemas.openxmlformats.org/officeDocument/2006/relationships/hyperlink" Target="http://www.bbc.co.uk/news/uk-38150313" TargetMode="External"/><Relationship Id="rId1" Type="http://schemas.openxmlformats.org/officeDocument/2006/relationships/slideLayout" Target="../slideLayouts/slideLayout2.xml"/><Relationship Id="rId4" Type="http://schemas.openxmlformats.org/officeDocument/2006/relationships/hyperlink" Target="http://www.mirror.co.uk/news/uk-news/cyber-sex-gangs-blackmail-30-9972341"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samaritans.org/how-we-can-help-you/contact-us" TargetMode="External"/><Relationship Id="rId7" Type="http://schemas.openxmlformats.org/officeDocument/2006/relationships/hyperlink" Target="http://www.thinkuknow.co.uk/" TargetMode="External"/><Relationship Id="rId2" Type="http://schemas.openxmlformats.org/officeDocument/2006/relationships/hyperlink" Target="http://www.papyrus-uk.org/" TargetMode="External"/><Relationship Id="rId1" Type="http://schemas.openxmlformats.org/officeDocument/2006/relationships/slideLayout" Target="../slideLayouts/slideLayout2.xml"/><Relationship Id="rId6" Type="http://schemas.openxmlformats.org/officeDocument/2006/relationships/hyperlink" Target="https://community.skype.com/t5/Security-Privacy-Trust-and/Protect-yourself-from-blackmail-over-Skype/td-p/3943770" TargetMode="External"/><Relationship Id="rId5" Type="http://schemas.openxmlformats.org/officeDocument/2006/relationships/hyperlink" Target="http://www.revengepornhelpline.org.uk/" TargetMode="External"/><Relationship Id="rId4" Type="http://schemas.openxmlformats.org/officeDocument/2006/relationships/hyperlink" Target="http://www.getsafeonlin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700394"/>
          </a:xfrm>
        </p:spPr>
        <p:txBody>
          <a:bodyPr/>
          <a:lstStyle/>
          <a:p>
            <a:r>
              <a:rPr lang="en-GB" b="1" dirty="0" smtClean="0"/>
              <a:t>Sextortion</a:t>
            </a:r>
            <a:endParaRPr lang="en-GB" b="1" dirty="0"/>
          </a:p>
        </p:txBody>
      </p:sp>
      <p:sp>
        <p:nvSpPr>
          <p:cNvPr id="3" name="Subtitle 2"/>
          <p:cNvSpPr>
            <a:spLocks noGrp="1"/>
          </p:cNvSpPr>
          <p:nvPr>
            <p:ph type="subTitle" idx="1"/>
          </p:nvPr>
        </p:nvSpPr>
        <p:spPr/>
        <p:txBody>
          <a:bodyPr>
            <a:normAutofit lnSpcReduction="10000"/>
          </a:bodyPr>
          <a:lstStyle/>
          <a:p>
            <a:r>
              <a:rPr lang="en-GB" sz="3200" dirty="0" smtClean="0"/>
              <a:t>Webcam blackmail</a:t>
            </a:r>
          </a:p>
          <a:p>
            <a:endParaRPr lang="en-GB" dirty="0"/>
          </a:p>
          <a:p>
            <a:r>
              <a:rPr lang="en-GB" dirty="0" smtClean="0">
                <a:hlinkClick r:id="rId2"/>
              </a:rPr>
              <a:t>http://www.nationalcrimeagency.gov.uk/crime-threats/kidnap-and-extortion/sextortion</a:t>
            </a:r>
            <a:endParaRPr lang="en-GB" dirty="0" smtClean="0"/>
          </a:p>
          <a:p>
            <a:endParaRPr lang="en-GB" dirty="0"/>
          </a:p>
        </p:txBody>
      </p:sp>
      <p:pic>
        <p:nvPicPr>
          <p:cNvPr id="4" name="Picture 3"/>
          <p:cNvPicPr>
            <a:picLocks noChangeAspect="1"/>
          </p:cNvPicPr>
          <p:nvPr/>
        </p:nvPicPr>
        <p:blipFill>
          <a:blip r:embed="rId3"/>
          <a:stretch>
            <a:fillRect/>
          </a:stretch>
        </p:blipFill>
        <p:spPr>
          <a:xfrm>
            <a:off x="7793162" y="0"/>
            <a:ext cx="4398838" cy="2916621"/>
          </a:xfrm>
          <a:prstGeom prst="rect">
            <a:avLst/>
          </a:prstGeom>
        </p:spPr>
      </p:pic>
      <p:pic>
        <p:nvPicPr>
          <p:cNvPr id="5" name="Picture 4"/>
          <p:cNvPicPr>
            <a:picLocks noChangeAspect="1"/>
          </p:cNvPicPr>
          <p:nvPr/>
        </p:nvPicPr>
        <p:blipFill>
          <a:blip r:embed="rId4"/>
          <a:stretch>
            <a:fillRect/>
          </a:stretch>
        </p:blipFill>
        <p:spPr>
          <a:xfrm>
            <a:off x="-1" y="-1"/>
            <a:ext cx="4814113" cy="2695903"/>
          </a:xfrm>
          <a:prstGeom prst="rect">
            <a:avLst/>
          </a:prstGeom>
        </p:spPr>
      </p:pic>
    </p:spTree>
    <p:extLst>
      <p:ext uri="{BB962C8B-B14F-4D97-AF65-F5344CB8AC3E}">
        <p14:creationId xmlns:p14="http://schemas.microsoft.com/office/powerpoint/2010/main" val="4257949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Sextortion…</a:t>
            </a:r>
            <a:endParaRPr lang="en-GB" dirty="0"/>
          </a:p>
        </p:txBody>
      </p:sp>
      <p:sp>
        <p:nvSpPr>
          <p:cNvPr id="3" name="Content Placeholder 2"/>
          <p:cNvSpPr>
            <a:spLocks noGrp="1"/>
          </p:cNvSpPr>
          <p:nvPr>
            <p:ph idx="1"/>
          </p:nvPr>
        </p:nvSpPr>
        <p:spPr>
          <a:xfrm>
            <a:off x="838200" y="1403131"/>
            <a:ext cx="10515600" cy="4773832"/>
          </a:xfrm>
        </p:spPr>
        <p:txBody>
          <a:bodyPr/>
          <a:lstStyle/>
          <a:p>
            <a:pPr marL="0" indent="0">
              <a:buNone/>
            </a:pPr>
            <a:r>
              <a:rPr lang="en-GB" b="1" dirty="0"/>
              <a:t>R</a:t>
            </a:r>
            <a:r>
              <a:rPr lang="en-GB" dirty="0" smtClean="0"/>
              <a:t>efers </a:t>
            </a:r>
            <a:r>
              <a:rPr lang="en-GB" dirty="0"/>
              <a:t>to a form of blackmail in which sexual information or images are used to extort sexual </a:t>
            </a:r>
            <a:r>
              <a:rPr lang="en-GB" dirty="0" smtClean="0"/>
              <a:t>favours </a:t>
            </a:r>
            <a:r>
              <a:rPr lang="en-GB" dirty="0"/>
              <a:t>from the victim. </a:t>
            </a:r>
            <a:endParaRPr lang="en-GB" dirty="0" smtClean="0"/>
          </a:p>
          <a:p>
            <a:pPr marL="0" indent="0">
              <a:buNone/>
            </a:pPr>
            <a:r>
              <a:rPr lang="en-GB" dirty="0" smtClean="0"/>
              <a:t>Social </a:t>
            </a:r>
            <a:r>
              <a:rPr lang="en-GB" dirty="0"/>
              <a:t>media and text messages are often the source of the sexual material and the threatened means of sharing it with others.</a:t>
            </a:r>
          </a:p>
        </p:txBody>
      </p:sp>
      <p:pic>
        <p:nvPicPr>
          <p:cNvPr id="4" name="Picture 3"/>
          <p:cNvPicPr>
            <a:picLocks noChangeAspect="1"/>
          </p:cNvPicPr>
          <p:nvPr/>
        </p:nvPicPr>
        <p:blipFill>
          <a:blip r:embed="rId2"/>
          <a:stretch>
            <a:fillRect/>
          </a:stretch>
        </p:blipFill>
        <p:spPr>
          <a:xfrm>
            <a:off x="5675586" y="3529446"/>
            <a:ext cx="6516415" cy="3328554"/>
          </a:xfrm>
          <a:prstGeom prst="rect">
            <a:avLst/>
          </a:prstGeom>
        </p:spPr>
      </p:pic>
      <p:pic>
        <p:nvPicPr>
          <p:cNvPr id="6" name="Picture 5"/>
          <p:cNvPicPr>
            <a:picLocks noChangeAspect="1"/>
          </p:cNvPicPr>
          <p:nvPr/>
        </p:nvPicPr>
        <p:blipFill>
          <a:blip r:embed="rId3"/>
          <a:stretch>
            <a:fillRect/>
          </a:stretch>
        </p:blipFill>
        <p:spPr>
          <a:xfrm>
            <a:off x="-2" y="3531476"/>
            <a:ext cx="5817478" cy="3326524"/>
          </a:xfrm>
          <a:prstGeom prst="rect">
            <a:avLst/>
          </a:prstGeom>
        </p:spPr>
      </p:pic>
    </p:spTree>
    <p:extLst>
      <p:ext uri="{BB962C8B-B14F-4D97-AF65-F5344CB8AC3E}">
        <p14:creationId xmlns:p14="http://schemas.microsoft.com/office/powerpoint/2010/main" val="3727275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268014" y="977462"/>
            <a:ext cx="11085786" cy="5199501"/>
          </a:xfrm>
        </p:spPr>
        <p:txBody>
          <a:bodyPr>
            <a:normAutofit lnSpcReduction="10000"/>
          </a:bodyPr>
          <a:lstStyle/>
          <a:p>
            <a:endParaRPr lang="en-GB" dirty="0" smtClean="0"/>
          </a:p>
          <a:p>
            <a:pPr marL="0" indent="0">
              <a:buNone/>
            </a:pPr>
            <a:r>
              <a:rPr lang="en-GB" dirty="0" smtClean="0"/>
              <a:t>Sextortion is a crime rapidly on the increase. </a:t>
            </a:r>
          </a:p>
          <a:p>
            <a:pPr marL="0" indent="0">
              <a:buNone/>
            </a:pPr>
            <a:r>
              <a:rPr lang="en-GB" dirty="0" smtClean="0"/>
              <a:t>Also known as ‘webcam blackmail’, it refers to criminals deceiving webcam users into unclothing and performing a sexual act. </a:t>
            </a:r>
          </a:p>
          <a:p>
            <a:pPr marL="0" indent="0">
              <a:buNone/>
            </a:pPr>
            <a:r>
              <a:rPr lang="en-GB" dirty="0" smtClean="0"/>
              <a:t>This footage is recorded and then used to blackmail victims for money.</a:t>
            </a:r>
          </a:p>
          <a:p>
            <a:pPr marL="0" indent="0">
              <a:buNone/>
            </a:pPr>
            <a:r>
              <a:rPr lang="en-GB" dirty="0" smtClean="0"/>
              <a:t> It is an international, organised crime, making it difficult for the police to capture the criminals responsible.</a:t>
            </a:r>
          </a:p>
          <a:p>
            <a:pPr marL="0" indent="0">
              <a:buNone/>
            </a:pPr>
            <a:r>
              <a:rPr lang="en-GB" dirty="0" smtClean="0"/>
              <a:t>British police believe the crime is growing but that the true numbers involved could be far higher than those reported due to the embarrassment that can be caused. </a:t>
            </a:r>
          </a:p>
          <a:p>
            <a:pPr marL="0" indent="0">
              <a:buNone/>
            </a:pPr>
            <a:r>
              <a:rPr lang="en-GB" dirty="0" smtClean="0"/>
              <a:t>The worse cases can be fatal – 17-year-old Daniel Perry from Dunfermline, took his own life in 2013, only an hour after being targeted.</a:t>
            </a:r>
          </a:p>
          <a:p>
            <a:endParaRPr lang="en-GB" dirty="0"/>
          </a:p>
        </p:txBody>
      </p:sp>
    </p:spTree>
    <p:extLst>
      <p:ext uri="{BB962C8B-B14F-4D97-AF65-F5344CB8AC3E}">
        <p14:creationId xmlns:p14="http://schemas.microsoft.com/office/powerpoint/2010/main" val="3682367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Who is behind this crime?</a:t>
            </a:r>
            <a:br>
              <a:rPr lang="en-GB" b="1" dirty="0" smtClean="0"/>
            </a:br>
            <a:endParaRPr lang="en-GB" dirty="0"/>
          </a:p>
        </p:txBody>
      </p:sp>
      <p:sp>
        <p:nvSpPr>
          <p:cNvPr id="3" name="Content Placeholder 2"/>
          <p:cNvSpPr>
            <a:spLocks noGrp="1"/>
          </p:cNvSpPr>
          <p:nvPr>
            <p:ph idx="1"/>
          </p:nvPr>
        </p:nvSpPr>
        <p:spPr>
          <a:xfrm>
            <a:off x="0" y="1825625"/>
            <a:ext cx="11353800" cy="4351338"/>
          </a:xfrm>
        </p:spPr>
        <p:txBody>
          <a:bodyPr/>
          <a:lstStyle/>
          <a:p>
            <a:pPr marL="0" indent="0">
              <a:buNone/>
            </a:pPr>
            <a:r>
              <a:rPr lang="en-GB" dirty="0"/>
              <a:t>O</a:t>
            </a:r>
            <a:r>
              <a:rPr lang="en-GB" dirty="0" smtClean="0"/>
              <a:t>rganised crime groups – mostly based overseas ­- are behind this crime. </a:t>
            </a:r>
          </a:p>
          <a:p>
            <a:pPr marL="0" indent="0">
              <a:buNone/>
            </a:pPr>
            <a:r>
              <a:rPr lang="en-GB" dirty="0" smtClean="0"/>
              <a:t>For them it's a low risk way to make money and they can reach many victims easily online. </a:t>
            </a:r>
          </a:p>
          <a:p>
            <a:pPr marL="0" indent="0">
              <a:buNone/>
            </a:pPr>
            <a:r>
              <a:rPr lang="en-GB" dirty="0" smtClean="0"/>
              <a:t>Victims are often worried about reporting these offences to the police because they are embarrassed.</a:t>
            </a:r>
          </a:p>
          <a:p>
            <a:endParaRPr lang="en-GB" dirty="0"/>
          </a:p>
        </p:txBody>
      </p:sp>
      <p:pic>
        <p:nvPicPr>
          <p:cNvPr id="4" name="Picture 3"/>
          <p:cNvPicPr>
            <a:picLocks noChangeAspect="1"/>
          </p:cNvPicPr>
          <p:nvPr/>
        </p:nvPicPr>
        <p:blipFill>
          <a:blip r:embed="rId2"/>
          <a:stretch>
            <a:fillRect/>
          </a:stretch>
        </p:blipFill>
        <p:spPr>
          <a:xfrm>
            <a:off x="6637283" y="4080641"/>
            <a:ext cx="5554717" cy="2777359"/>
          </a:xfrm>
          <a:prstGeom prst="rect">
            <a:avLst/>
          </a:prstGeom>
        </p:spPr>
      </p:pic>
    </p:spTree>
    <p:extLst>
      <p:ext uri="{BB962C8B-B14F-4D97-AF65-F5344CB8AC3E}">
        <p14:creationId xmlns:p14="http://schemas.microsoft.com/office/powerpoint/2010/main" val="1449618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to do if you're a victim of sextortion</a:t>
            </a:r>
            <a:endParaRPr lang="en-GB" dirty="0"/>
          </a:p>
        </p:txBody>
      </p:sp>
      <p:sp>
        <p:nvSpPr>
          <p:cNvPr id="3" name="Content Placeholder 2"/>
          <p:cNvSpPr>
            <a:spLocks noGrp="1"/>
          </p:cNvSpPr>
          <p:nvPr>
            <p:ph idx="1"/>
          </p:nvPr>
        </p:nvSpPr>
        <p:spPr>
          <a:xfrm>
            <a:off x="141889" y="1513490"/>
            <a:ext cx="11839903" cy="5344509"/>
          </a:xfrm>
        </p:spPr>
        <p:txBody>
          <a:bodyPr>
            <a:normAutofit fontScale="85000" lnSpcReduction="20000"/>
          </a:bodyPr>
          <a:lstStyle/>
          <a:p>
            <a:pPr marL="0" indent="0">
              <a:buNone/>
            </a:pPr>
            <a:r>
              <a:rPr lang="en-GB" b="1" dirty="0" err="1" smtClean="0"/>
              <a:t>Dont</a:t>
            </a:r>
            <a:r>
              <a:rPr lang="en-GB" b="1" dirty="0" smtClean="0"/>
              <a:t> panic!</a:t>
            </a:r>
            <a:endParaRPr lang="en-GB" dirty="0" smtClean="0"/>
          </a:p>
          <a:p>
            <a:pPr marL="0" indent="0">
              <a:buNone/>
            </a:pPr>
            <a:r>
              <a:rPr lang="en-GB" dirty="0" smtClean="0"/>
              <a:t>Contact your local police and internet service provider </a:t>
            </a:r>
            <a:r>
              <a:rPr lang="en-GB" dirty="0" err="1" smtClean="0"/>
              <a:t>immedaitely</a:t>
            </a:r>
            <a:r>
              <a:rPr lang="en-GB" dirty="0" smtClean="0"/>
              <a:t>. The police will take your case seriously, will deal with it in confidence and will not judge you for being in this situation.</a:t>
            </a:r>
            <a:br>
              <a:rPr lang="en-GB" dirty="0" smtClean="0"/>
            </a:br>
            <a:r>
              <a:rPr lang="en-GB" dirty="0" smtClean="0"/>
              <a:t/>
            </a:r>
            <a:br>
              <a:rPr lang="en-GB" dirty="0" smtClean="0"/>
            </a:br>
            <a:endParaRPr lang="en-GB" dirty="0" smtClean="0"/>
          </a:p>
          <a:p>
            <a:pPr marL="0" indent="0">
              <a:buNone/>
            </a:pPr>
            <a:endParaRPr lang="en-GB" b="1" dirty="0" smtClean="0"/>
          </a:p>
          <a:p>
            <a:pPr marL="0" indent="0">
              <a:buNone/>
            </a:pPr>
            <a:r>
              <a:rPr lang="en-GB" b="1" dirty="0" smtClean="0"/>
              <a:t>Don't communicate</a:t>
            </a:r>
            <a:r>
              <a:rPr lang="en-GB" dirty="0" smtClean="0"/>
              <a:t> further with the criminals. Take screen shots of all your communication.</a:t>
            </a:r>
          </a:p>
          <a:p>
            <a:pPr marL="0" indent="0">
              <a:buNone/>
            </a:pPr>
            <a:r>
              <a:rPr lang="en-GB" dirty="0" smtClean="0"/>
              <a:t> Suspend your Facebook account (but don’t delete it) and use the online reporting process to report the matter to Skype, YouTube etc. to have any video blocked and to set up an alert in case the video resurfaces.</a:t>
            </a:r>
          </a:p>
          <a:p>
            <a:pPr marL="0" indent="0">
              <a:buNone/>
            </a:pPr>
            <a:r>
              <a:rPr lang="en-GB" dirty="0" smtClean="0"/>
              <a:t> Deactivating the Facebook account temporarily rather than shutting it down will mean the data are preserved and will help police to collect evidence. </a:t>
            </a:r>
          </a:p>
          <a:p>
            <a:pPr marL="0" indent="0">
              <a:buNone/>
            </a:pPr>
            <a:r>
              <a:rPr lang="en-GB" dirty="0" smtClean="0"/>
              <a:t>The account can also be reactivated at any time so your online memories are not lost forever. Also, keep an eye on all the accounts which you might have linked in case the criminals try to contact you via one of those.</a:t>
            </a:r>
            <a:br>
              <a:rPr lang="en-GB" dirty="0" smtClean="0"/>
            </a:br>
            <a:endParaRPr lang="en-GB" dirty="0" smtClean="0"/>
          </a:p>
          <a:p>
            <a:endParaRPr lang="en-GB" dirty="0"/>
          </a:p>
        </p:txBody>
      </p:sp>
    </p:spTree>
    <p:extLst>
      <p:ext uri="{BB962C8B-B14F-4D97-AF65-F5344CB8AC3E}">
        <p14:creationId xmlns:p14="http://schemas.microsoft.com/office/powerpoint/2010/main" val="3730323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73421" y="898634"/>
            <a:ext cx="12018579" cy="5849007"/>
          </a:xfrm>
        </p:spPr>
        <p:txBody>
          <a:bodyPr>
            <a:normAutofit fontScale="92500" lnSpcReduction="10000"/>
          </a:bodyPr>
          <a:lstStyle/>
          <a:p>
            <a:pPr marL="0" indent="0">
              <a:buNone/>
            </a:pPr>
            <a:r>
              <a:rPr lang="en-GB" b="1" dirty="0" smtClean="0"/>
              <a:t>Don't pay.</a:t>
            </a:r>
            <a:r>
              <a:rPr lang="en-GB" dirty="0" smtClean="0"/>
              <a:t> Many victims who have paid have continued to get more demands for higher amounts of money. In some cases, even when the demands have been met the offenders will still go on to post the explicit videos. </a:t>
            </a:r>
          </a:p>
          <a:p>
            <a:pPr marL="0" indent="0">
              <a:buNone/>
            </a:pPr>
            <a:r>
              <a:rPr lang="en-GB" dirty="0" smtClean="0"/>
              <a:t>If you have already paid, check to see if the money has been collected. If it has, and if you are able, then make a note of where it was collected from. If it hasn't, then you can cancel the payment - and the sooner you do that the better.</a:t>
            </a:r>
            <a:br>
              <a:rPr lang="en-GB" dirty="0" smtClean="0"/>
            </a:br>
            <a:r>
              <a:rPr lang="en-GB" dirty="0" smtClean="0"/>
              <a:t/>
            </a:r>
            <a:br>
              <a:rPr lang="en-GB" dirty="0" smtClean="0"/>
            </a:br>
            <a:endParaRPr lang="en-GB" dirty="0" smtClean="0"/>
          </a:p>
          <a:p>
            <a:pPr marL="0" indent="0">
              <a:buNone/>
            </a:pPr>
            <a:r>
              <a:rPr lang="en-GB" b="1" dirty="0" smtClean="0"/>
              <a:t>Preserve evidence. </a:t>
            </a:r>
            <a:r>
              <a:rPr lang="en-GB" dirty="0" smtClean="0"/>
              <a:t>Make a note of all details provided by the offenders, for example; the Skype name (particularly the Skype ID), the Facebook URL; any photos/videos that were sent, etc. </a:t>
            </a:r>
          </a:p>
          <a:p>
            <a:pPr marL="0" indent="0">
              <a:buNone/>
            </a:pPr>
            <a:r>
              <a:rPr lang="en-GB" dirty="0" smtClean="0"/>
              <a:t>Be aware that the scammer's Skype name is different to their Skype ID, and it's the ID details that police will need. </a:t>
            </a:r>
          </a:p>
          <a:p>
            <a:pPr marL="0" indent="0">
              <a:buNone/>
            </a:pPr>
            <a:r>
              <a:rPr lang="en-GB" dirty="0" smtClean="0"/>
              <a:t>To get that, right click on their profile, select ‘View Profile’ and then look for the name shown in blue rather than the one above it in black. It'll be next to the word ’Skype’ and will have no spaces in it. DO NOT DELETE ANY CORRESPONDENCE</a:t>
            </a:r>
          </a:p>
          <a:p>
            <a:endParaRPr lang="en-GB" dirty="0"/>
          </a:p>
        </p:txBody>
      </p:sp>
    </p:spTree>
    <p:extLst>
      <p:ext uri="{BB962C8B-B14F-4D97-AF65-F5344CB8AC3E}">
        <p14:creationId xmlns:p14="http://schemas.microsoft.com/office/powerpoint/2010/main" val="1412156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dirty="0"/>
              <a:t> </a:t>
            </a:r>
            <a:r>
              <a:rPr lang="en-GB" u="sng" dirty="0" smtClean="0">
                <a:hlinkClick r:id="rId2"/>
              </a:rPr>
              <a:t>http</a:t>
            </a:r>
            <a:r>
              <a:rPr lang="en-GB" u="sng" dirty="0">
                <a:hlinkClick r:id="rId2"/>
              </a:rPr>
              <a:t>://</a:t>
            </a:r>
            <a:r>
              <a:rPr lang="en-GB" u="sng" dirty="0" smtClean="0">
                <a:hlinkClick r:id="rId2"/>
              </a:rPr>
              <a:t>www.bbc.co.uk/news/uk-38150313</a:t>
            </a:r>
            <a:endParaRPr lang="en-GB" u="sng" dirty="0" smtClean="0"/>
          </a:p>
          <a:p>
            <a:pPr marL="0" indent="0">
              <a:buNone/>
            </a:pPr>
            <a:endParaRPr lang="en-GB" u="sng" dirty="0" smtClean="0"/>
          </a:p>
          <a:p>
            <a:pPr marL="0" indent="0">
              <a:buNone/>
            </a:pPr>
            <a:r>
              <a:rPr lang="en-GB" u="sng" dirty="0" smtClean="0">
                <a:hlinkClick r:id="rId3"/>
              </a:rPr>
              <a:t>http</a:t>
            </a:r>
            <a:r>
              <a:rPr lang="en-GB" u="sng" dirty="0">
                <a:hlinkClick r:id="rId3"/>
              </a:rPr>
              <a:t>://</a:t>
            </a:r>
            <a:r>
              <a:rPr lang="en-GB" u="sng" dirty="0" smtClean="0">
                <a:hlinkClick r:id="rId3"/>
              </a:rPr>
              <a:t>english.cctv.com/2016/12/01/VIDEfJhi5unB1ZzaDt3fsZ2r161201.shtml</a:t>
            </a:r>
            <a:endParaRPr lang="en-GB" u="sng" dirty="0" smtClean="0"/>
          </a:p>
          <a:p>
            <a:pPr marL="0" indent="0">
              <a:buNone/>
            </a:pPr>
            <a:endParaRPr lang="en-GB" u="sng" dirty="0"/>
          </a:p>
          <a:p>
            <a:pPr marL="0" indent="0">
              <a:buNone/>
            </a:pPr>
            <a:r>
              <a:rPr lang="en-GB" u="sng" smtClean="0">
                <a:hlinkClick r:id="rId4"/>
              </a:rPr>
              <a:t>http://www.mirror.co.uk/news/uk-news/cyber-sex-gangs-blackmail-30-9972341</a:t>
            </a:r>
            <a:endParaRPr lang="en-GB" u="sng" smtClean="0"/>
          </a:p>
          <a:p>
            <a:pPr marL="0" indent="0">
              <a:buNone/>
            </a:pPr>
            <a:endParaRPr lang="en-GB" u="sng" dirty="0" smtClean="0"/>
          </a:p>
          <a:p>
            <a:pPr marL="0" indent="0">
              <a:buNone/>
            </a:pPr>
            <a:endParaRPr lang="en-GB" dirty="0"/>
          </a:p>
          <a:p>
            <a:pPr marL="0" indent="0">
              <a:buNone/>
            </a:pPr>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308134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Help organisations…talk to a trusted adult…</a:t>
            </a:r>
            <a:endParaRPr lang="en-GB" dirty="0"/>
          </a:p>
        </p:txBody>
      </p:sp>
      <p:sp>
        <p:nvSpPr>
          <p:cNvPr id="5" name="Content Placeholder 4"/>
          <p:cNvSpPr>
            <a:spLocks noGrp="1"/>
          </p:cNvSpPr>
          <p:nvPr>
            <p:ph idx="1"/>
          </p:nvPr>
        </p:nvSpPr>
        <p:spPr/>
        <p:txBody>
          <a:bodyPr/>
          <a:lstStyle/>
          <a:p>
            <a:pPr marL="0" indent="0">
              <a:buNone/>
            </a:pPr>
            <a:r>
              <a:rPr lang="en-GB" dirty="0" smtClean="0">
                <a:hlinkClick r:id="rId2"/>
              </a:rPr>
              <a:t>PAPYRUS</a:t>
            </a:r>
            <a:r>
              <a:rPr lang="en-GB" dirty="0" smtClean="0"/>
              <a:t> provides confidential advice and support and works to prevent young suicide in the UK.</a:t>
            </a:r>
          </a:p>
          <a:p>
            <a:pPr marL="0" indent="0">
              <a:buNone/>
            </a:pPr>
            <a:r>
              <a:rPr lang="en-GB" dirty="0" smtClean="0">
                <a:hlinkClick r:id="rId3"/>
              </a:rPr>
              <a:t>Samaritans</a:t>
            </a:r>
            <a:r>
              <a:rPr lang="en-GB" dirty="0" smtClean="0"/>
              <a:t> to talk any time you like in your own way and off the record</a:t>
            </a:r>
          </a:p>
          <a:p>
            <a:pPr marL="0" indent="0">
              <a:buNone/>
            </a:pPr>
            <a:r>
              <a:rPr lang="en-GB" u="sng" dirty="0" err="1" smtClean="0">
                <a:solidFill>
                  <a:srgbClr val="0070C0"/>
                </a:solidFill>
              </a:rPr>
              <a:t>Childline</a:t>
            </a:r>
            <a:r>
              <a:rPr lang="en-GB" dirty="0" smtClean="0"/>
              <a:t> </a:t>
            </a:r>
          </a:p>
          <a:p>
            <a:pPr marL="0" indent="0">
              <a:buNone/>
            </a:pPr>
            <a:r>
              <a:rPr lang="en-GB" dirty="0" smtClean="0">
                <a:hlinkClick r:id="rId4"/>
              </a:rPr>
              <a:t>Get Safe Online</a:t>
            </a:r>
            <a:endParaRPr lang="en-GB" dirty="0" smtClean="0"/>
          </a:p>
          <a:p>
            <a:pPr marL="0" indent="0">
              <a:buNone/>
            </a:pPr>
            <a:r>
              <a:rPr lang="en-GB" dirty="0" smtClean="0">
                <a:hlinkClick r:id="rId5"/>
              </a:rPr>
              <a:t>Revenge Porn Helpline</a:t>
            </a:r>
            <a:endParaRPr lang="en-GB" dirty="0" smtClean="0"/>
          </a:p>
          <a:p>
            <a:pPr marL="0" indent="0">
              <a:buNone/>
            </a:pPr>
            <a:r>
              <a:rPr lang="en-GB" dirty="0" smtClean="0">
                <a:hlinkClick r:id="rId6"/>
              </a:rPr>
              <a:t>Skype advice on protecting yourself from blackmail</a:t>
            </a:r>
            <a:endParaRPr lang="en-GB" dirty="0" smtClean="0"/>
          </a:p>
          <a:p>
            <a:pPr marL="0" indent="0">
              <a:buNone/>
            </a:pPr>
            <a:r>
              <a:rPr lang="en-GB" dirty="0" err="1" smtClean="0">
                <a:hlinkClick r:id="rId7"/>
              </a:rPr>
              <a:t>Thinkuknow</a:t>
            </a:r>
            <a:endParaRPr lang="en-GB" dirty="0" smtClean="0"/>
          </a:p>
          <a:p>
            <a:endParaRPr lang="en-GB" dirty="0"/>
          </a:p>
        </p:txBody>
      </p:sp>
    </p:spTree>
    <p:extLst>
      <p:ext uri="{BB962C8B-B14F-4D97-AF65-F5344CB8AC3E}">
        <p14:creationId xmlns:p14="http://schemas.microsoft.com/office/powerpoint/2010/main" val="986756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272</Words>
  <Application>Microsoft Office PowerPoint</Application>
  <PresentationFormat>Custom</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Sextortion</vt:lpstr>
      <vt:lpstr>Sextortion…</vt:lpstr>
      <vt:lpstr>PowerPoint Presentation</vt:lpstr>
      <vt:lpstr>Who is behind this crime? </vt:lpstr>
      <vt:lpstr>What to do if you're a victim of sextortion</vt:lpstr>
      <vt:lpstr>PowerPoint Presentation</vt:lpstr>
      <vt:lpstr>PowerPoint Presentation</vt:lpstr>
      <vt:lpstr>Help organisations…talk to a trusted adult…</vt:lpstr>
    </vt:vector>
  </TitlesOfParts>
  <Company>Newent Community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Sextortion</dc:title>
  <dc:creator>D Harrill</dc:creator>
  <cp:lastModifiedBy>MIAH, Atique</cp:lastModifiedBy>
  <cp:revision>5</cp:revision>
  <dcterms:created xsi:type="dcterms:W3CDTF">2017-03-10T11:47:04Z</dcterms:created>
  <dcterms:modified xsi:type="dcterms:W3CDTF">2017-05-02T14:47:10Z</dcterms:modified>
</cp:coreProperties>
</file>